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6" r:id="rId13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1" Type="http://schemas.openxmlformats.org/officeDocument/2006/relationships/slide" Target="slides/slide1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2" name="Shape 8882"/>
        <p:cNvGrpSpPr/>
        <p:nvPr/>
      </p:nvGrpSpPr>
      <p:grpSpPr>
        <a:xfrm>
          <a:off x="0" y="0"/>
          <a:ext cx="0" cy="0"/>
          <a:chOff x="0" y="0"/>
          <a:chExt cx="0" cy="0"/>
        </a:xfrm>
      </p:grpSpPr>
      <p:sp>
        <p:nvSpPr>
          <p:cNvPr id="8883" name="Google Shape;888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8884" name="Google Shape;888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5" name="Google Shape;88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highlighted the Third Quartile column.  This is probably the more interesting column.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1.xml"/></Relationships>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6" name="Shape 8886"/>
        <p:cNvGrpSpPr/>
        <p:nvPr/>
      </p:nvGrpSpPr>
      <p:grpSpPr>
        <a:xfrm>
          <a:off x="0" y="0"/>
          <a:ext cx="0" cy="0"/>
          <a:chOff x="0" y="0"/>
          <a:chExt cx="0" cy="0"/>
        </a:xfrm>
      </p:grpSpPr>
      <p:sp>
        <p:nvSpPr>
          <p:cNvPr id="8887" name="Google Shape;8887;p1441"/>
          <p:cNvSpPr txBox="1"/>
          <p:nvPr>
            <p:ph type="title"/>
          </p:nvPr>
        </p:nvSpPr>
        <p:spPr>
          <a:xfrm>
            <a:off x="5334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Verdana"/>
                <a:ea typeface="Verdana"/>
                <a:cs typeface="Verdana"/>
                <a:sym typeface="Verdana"/>
              </a:rPr>
              <a:t>Time to AIDS diagnosis (in months) </a:t>
            </a:r>
            <a:br>
              <a:rPr lang="en-US" sz="3600">
                <a:solidFill>
                  <a:schemeClr val="lt1"/>
                </a:solidFill>
                <a:latin typeface="Arial"/>
                <a:ea typeface="Arial"/>
                <a:cs typeface="Arial"/>
                <a:sym typeface="Arial"/>
              </a:rPr>
            </a:br>
            <a:r>
              <a:rPr lang="en-US" sz="3600">
                <a:solidFill>
                  <a:schemeClr val="lt1"/>
                </a:solidFill>
                <a:latin typeface="Arial"/>
                <a:ea typeface="Arial"/>
                <a:cs typeface="Arial"/>
                <a:sym typeface="Arial"/>
              </a:rPr>
              <a:t>from first HIV diagnosis in 2005</a:t>
            </a:r>
            <a:endParaRPr/>
          </a:p>
        </p:txBody>
      </p:sp>
      <p:sp>
        <p:nvSpPr>
          <p:cNvPr id="8888" name="Google Shape;8888;p1441"/>
          <p:cNvSpPr txBox="1"/>
          <p:nvPr/>
        </p:nvSpPr>
        <p:spPr>
          <a:xfrm>
            <a:off x="228600" y="5257800"/>
            <a:ext cx="8610600" cy="10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Garamond"/>
              <a:buNone/>
            </a:pPr>
            <a:r>
              <a:rPr b="0" i="0" lang="en-US" sz="1800" u="none" cap="none" strike="noStrike">
                <a:solidFill>
                  <a:srgbClr val="FFFFFF"/>
                </a:solidFill>
                <a:latin typeface="Garamond"/>
                <a:ea typeface="Garamond"/>
                <a:cs typeface="Garamond"/>
                <a:sym typeface="Garamond"/>
              </a:rPr>
              <a:t>Source: California Department of Public Health, Office of AIDS, HIV/AIDS Case Registry; data as of March 31, 2006. </a:t>
            </a:r>
            <a:endParaRPr/>
          </a:p>
          <a:p>
            <a:pPr indent="0" lvl="0" marL="0" marR="0" rtl="0" algn="l">
              <a:lnSpc>
                <a:spcPct val="100000"/>
              </a:lnSpc>
              <a:spcBef>
                <a:spcPts val="900"/>
              </a:spcBef>
              <a:spcAft>
                <a:spcPts val="0"/>
              </a:spcAft>
              <a:buClr>
                <a:srgbClr val="FFFFFF"/>
              </a:buClr>
              <a:buSzPts val="1800"/>
              <a:buFont typeface="Garamond"/>
              <a:buNone/>
            </a:pPr>
            <a:r>
              <a:rPr b="0" i="0" lang="en-US" sz="1800" u="none" cap="none" strike="noStrike">
                <a:solidFill>
                  <a:srgbClr val="FFFFFF"/>
                </a:solidFill>
                <a:latin typeface="Garamond"/>
                <a:ea typeface="Garamond"/>
                <a:cs typeface="Garamond"/>
                <a:sym typeface="Garamond"/>
              </a:rPr>
              <a:t>* Averaged over all race/ethnicities.</a:t>
            </a:r>
            <a:endParaRPr/>
          </a:p>
        </p:txBody>
      </p:sp>
      <p:graphicFrame>
        <p:nvGraphicFramePr>
          <p:cNvPr id="8889" name="Google Shape;8889;p1441"/>
          <p:cNvGraphicFramePr/>
          <p:nvPr/>
        </p:nvGraphicFramePr>
        <p:xfrm>
          <a:off x="457200" y="1600200"/>
          <a:ext cx="3000000" cy="3000000"/>
        </p:xfrm>
        <a:graphic>
          <a:graphicData uri="http://schemas.openxmlformats.org/drawingml/2006/table">
            <a:tbl>
              <a:tblPr>
                <a:noFill/>
                <a:tableStyleId>{F3CFC8F6-5211-4DE5-9601-E83F66004352}</a:tableStyleId>
              </a:tblPr>
              <a:tblGrid>
                <a:gridCol w="1600200"/>
                <a:gridCol w="762000"/>
                <a:gridCol w="1143000"/>
                <a:gridCol w="1371600"/>
                <a:gridCol w="304800"/>
                <a:gridCol w="762000"/>
                <a:gridCol w="1143000"/>
                <a:gridCol w="1371600"/>
              </a:tblGrid>
              <a:tr h="381000">
                <a:tc>
                  <a:txBody>
                    <a:bodyPr/>
                    <a:lstStyle/>
                    <a:p>
                      <a:pPr indent="0" lvl="0" marL="0" marR="0" rtl="0" algn="l">
                        <a:lnSpc>
                          <a:spcPct val="100000"/>
                        </a:lnSpc>
                        <a:spcBef>
                          <a:spcPts val="0"/>
                        </a:spcBef>
                        <a:spcAft>
                          <a:spcPts val="0"/>
                        </a:spcAft>
                        <a:buClr>
                          <a:schemeClr val="hlink"/>
                        </a:buClr>
                        <a:buSzPts val="1400"/>
                        <a:buFont typeface="Noto Sans Symbols"/>
                        <a:buNone/>
                      </a:pPr>
                      <a:r>
                        <a:t/>
                      </a:r>
                      <a:endParaRPr b="0" i="0" sz="2000" u="none" cap="none" strike="noStrike">
                        <a:solidFill>
                          <a:schemeClr val="lt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Men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Women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r>
              <a:tr h="754075">
                <a:tc>
                  <a:txBody>
                    <a:bodyPr/>
                    <a:lstStyle/>
                    <a:p>
                      <a:pPr indent="0" lvl="0" marL="0" marR="0" rtl="0" algn="l">
                        <a:lnSpc>
                          <a:spcPct val="100000"/>
                        </a:lnSpc>
                        <a:spcBef>
                          <a:spcPts val="0"/>
                        </a:spcBef>
                        <a:spcAft>
                          <a:spcPts val="0"/>
                        </a:spcAft>
                        <a:buClr>
                          <a:schemeClr val="hlink"/>
                        </a:buClr>
                        <a:buSzPts val="1400"/>
                        <a:buFont typeface="Noto Sans Symbols"/>
                        <a:buNone/>
                      </a:pPr>
                      <a:r>
                        <a:t/>
                      </a:r>
                      <a:endParaRPr b="0" i="0" sz="2000" u="none" cap="none" strike="noStrike">
                        <a:solidFill>
                          <a:schemeClr val="lt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Median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75</a:t>
                      </a:r>
                      <a:r>
                        <a:rPr b="0" baseline="30000" i="0" lang="en-US" sz="2000" u="none" cap="none" strike="noStrike">
                          <a:solidFill>
                            <a:schemeClr val="folHlink"/>
                          </a:solidFill>
                          <a:latin typeface="Arial"/>
                          <a:ea typeface="Arial"/>
                          <a:cs typeface="Arial"/>
                          <a:sym typeface="Arial"/>
                        </a:rPr>
                        <a:t>th</a:t>
                      </a:r>
                      <a:r>
                        <a:rPr b="0" i="0" lang="en-US" sz="2000" u="none" cap="none" strike="noStrike">
                          <a:solidFill>
                            <a:schemeClr val="folHlink"/>
                          </a:solidFill>
                          <a:latin typeface="Arial"/>
                          <a:ea typeface="Arial"/>
                          <a:cs typeface="Arial"/>
                          <a:sym typeface="Arial"/>
                        </a:rPr>
                        <a:t> Percentile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Median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75</a:t>
                      </a:r>
                      <a:r>
                        <a:rPr b="0" baseline="30000" i="0" lang="en-US" sz="2000" u="none" cap="none" strike="noStrike">
                          <a:solidFill>
                            <a:schemeClr val="folHlink"/>
                          </a:solidFill>
                          <a:latin typeface="Arial"/>
                          <a:ea typeface="Arial"/>
                          <a:cs typeface="Arial"/>
                          <a:sym typeface="Arial"/>
                        </a:rPr>
                        <a:t>th</a:t>
                      </a:r>
                      <a:r>
                        <a:rPr b="0" i="0" lang="en-US" sz="2000" u="none" cap="none" strike="noStrike">
                          <a:solidFill>
                            <a:schemeClr val="folHlink"/>
                          </a:solidFill>
                          <a:latin typeface="Arial"/>
                          <a:ea typeface="Arial"/>
                          <a:cs typeface="Arial"/>
                          <a:sym typeface="Arial"/>
                        </a:rPr>
                        <a:t> Percentile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085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Black</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444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59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170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Asian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20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260"/>
                        <a:buFont typeface="Noto Sans Symbols"/>
                        <a:buNone/>
                      </a:pPr>
                      <a:r>
                        <a:rPr b="0" i="1" lang="en-US" sz="1800" u="none" cap="none" strike="noStrike">
                          <a:solidFill>
                            <a:schemeClr val="folHlink"/>
                          </a:solidFill>
                          <a:latin typeface="Arial"/>
                          <a:ea typeface="Arial"/>
                          <a:cs typeface="Arial"/>
                          <a:sym typeface="Arial"/>
                        </a:rPr>
                        <a:t>Excluded – small 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r>
              <a:tr h="442925">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Hispanic</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922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12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156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40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White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959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63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119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84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715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Total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52.5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